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6" roundtripDataSignature="AMtx7miEcUW5PGN31fRVjUw29CwYMc4J1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Gabriele Previtera"/>
  <p:cmAuthor clrIdx="1" id="1" initials="" lastIdx="2" name="Ettore Ciarci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Roboto-regular.fntdata"/><Relationship Id="rId27" Type="http://schemas.openxmlformats.org/officeDocument/2006/relationships/font" Target="fonts/ProximaNova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10-26T19:08:49.978">
    <p:pos x="210" y="547"/>
    <p:text>Qua mi concentrei prima... farei capire che a finale che uno dei principii delle cose a microservizi e avere le risorse di calcolo separate dallo strato di datastorage etc...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95kp9Lw"/>
      </p:ext>
    </p:extLst>
  </p:cm>
  <p:cm authorId="1" idx="1" dt="2023-10-26T19:08:49.978">
    <p:pos x="210" y="547"/>
    <p:text>Aggiunto prima!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_Gj3vBs"/>
      </p:ext>
    </p:extLst>
  </p:cm>
  <p:cm authorId="0" idx="2" dt="2023-10-26T19:08:28.227">
    <p:pos x="210" y="647"/>
    <p:text>Aggiungerei qualcosa a voce o farei un elenco puntato, tipo convidono hw, driver etc...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95kp9Ls"/>
      </p:ext>
    </p:extLst>
  </p:cm>
  <p:cm authorId="1" idx="2" dt="2023-10-26T19:08:28.227">
    <p:pos x="210" y="647"/>
    <p:text>Di testo in queste slide c'è poca roba, il grosso lo dico a voce</p:text>
    <p:extLst>
      <p:ext uri="{C676402C-5697-4E1C-873F-D02D1690AC5C}">
        <p15:threadingInfo timeZoneBias="0">
          <p15:parentCm authorId="0" idx="2"/>
        </p15:threadingInfo>
      </p:ext>
      <p:ext uri="http://customooxmlschemas.google.com/">
        <go:slidesCustomData xmlns:go="http://customooxmlschemas.google.com/" commentPostId="AAAA_Gj3vBo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ubernetes.io/docs/reference/glossary/?all=true#term-control-plane" TargetMode="External"/><Relationship Id="rId3" Type="http://schemas.openxmlformats.org/officeDocument/2006/relationships/hyperlink" Target="https://kubernetes.io/docs/concepts/architecture/nodes/" TargetMode="External"/><Relationship Id="rId4" Type="http://schemas.openxmlformats.org/officeDocument/2006/relationships/hyperlink" Target="https://kubernetes.io/docs/concepts/containers/" TargetMode="External"/><Relationship Id="rId5" Type="http://schemas.openxmlformats.org/officeDocument/2006/relationships/hyperlink" Target="https://kubernetes.io/docs/concepts/workloads/pods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ubernetes.io/docs/reference/glossary/?all=true#term-control-plane" TargetMode="External"/><Relationship Id="rId3" Type="http://schemas.openxmlformats.org/officeDocument/2006/relationships/hyperlink" Target="https://kubernetes.io/docs/concepts/architecture/nodes/" TargetMode="External"/><Relationship Id="rId4" Type="http://schemas.openxmlformats.org/officeDocument/2006/relationships/hyperlink" Target="https://kubernetes.io/docs/concepts/containers/" TargetMode="External"/><Relationship Id="rId5" Type="http://schemas.openxmlformats.org/officeDocument/2006/relationships/hyperlink" Target="https://kubernetes.io/docs/concepts/workloads/pods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ubernetes.io/docs/reference/glossary/?all=true#term-control-plane" TargetMode="External"/><Relationship Id="rId3" Type="http://schemas.openxmlformats.org/officeDocument/2006/relationships/hyperlink" Target="https://kubernetes.io/docs/concepts/architecture/nodes/" TargetMode="External"/><Relationship Id="rId4" Type="http://schemas.openxmlformats.org/officeDocument/2006/relationships/hyperlink" Target="https://kubernetes.io/docs/concepts/containers/" TargetMode="External"/><Relationship Id="rId5" Type="http://schemas.openxmlformats.org/officeDocument/2006/relationships/hyperlink" Target="https://kubernetes.io/docs/concepts/workloads/pods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ubernetes.io/docs/reference/glossary/?all=true#term-control-plane" TargetMode="External"/><Relationship Id="rId3" Type="http://schemas.openxmlformats.org/officeDocument/2006/relationships/hyperlink" Target="https://kubernetes.io/docs/concepts/architecture/nodes/" TargetMode="External"/><Relationship Id="rId4" Type="http://schemas.openxmlformats.org/officeDocument/2006/relationships/hyperlink" Target="https://kubernetes.io/docs/concepts/containers/" TargetMode="External"/><Relationship Id="rId5" Type="http://schemas.openxmlformats.org/officeDocument/2006/relationships/hyperlink" Target="https://kubernetes.io/docs/concepts/workloads/pods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ubernetes.io/docs/reference/glossary/?all=true#term-control-plane" TargetMode="External"/><Relationship Id="rId3" Type="http://schemas.openxmlformats.org/officeDocument/2006/relationships/hyperlink" Target="https://kubernetes.io/docs/concepts/architecture/nodes/" TargetMode="External"/><Relationship Id="rId4" Type="http://schemas.openxmlformats.org/officeDocument/2006/relationships/hyperlink" Target="https://kubernetes.io/docs/concepts/containers/" TargetMode="External"/><Relationship Id="rId5" Type="http://schemas.openxmlformats.org/officeDocument/2006/relationships/hyperlink" Target="https://kubernetes.io/docs/concepts/workloads/pods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ubernetes.io/docs/reference/glossary/?all=true#term-control-plane" TargetMode="External"/><Relationship Id="rId3" Type="http://schemas.openxmlformats.org/officeDocument/2006/relationships/hyperlink" Target="https://kubernetes.io/docs/concepts/architecture/nodes/" TargetMode="External"/><Relationship Id="rId4" Type="http://schemas.openxmlformats.org/officeDocument/2006/relationships/hyperlink" Target="https://kubernetes.io/docs/concepts/containers/" TargetMode="External"/><Relationship Id="rId5" Type="http://schemas.openxmlformats.org/officeDocument/2006/relationships/hyperlink" Target="https://kubernetes.io/docs/concepts/workloads/pods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ubernetes.io/docs/reference/glossary/?all=true#term-control-plane" TargetMode="External"/><Relationship Id="rId3" Type="http://schemas.openxmlformats.org/officeDocument/2006/relationships/hyperlink" Target="https://kubernetes.io/docs/concepts/architecture/nodes/" TargetMode="External"/><Relationship Id="rId4" Type="http://schemas.openxmlformats.org/officeDocument/2006/relationships/hyperlink" Target="https://kubernetes.io/docs/concepts/containers/" TargetMode="External"/><Relationship Id="rId5" Type="http://schemas.openxmlformats.org/officeDocument/2006/relationships/hyperlink" Target="https://kubernetes.io/docs/concepts/workloads/pods/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ubernetes.io/docs/reference/glossary/?all=true#term-control-plane" TargetMode="External"/><Relationship Id="rId3" Type="http://schemas.openxmlformats.org/officeDocument/2006/relationships/hyperlink" Target="https://kubernetes.io/docs/concepts/architecture/nodes/" TargetMode="External"/><Relationship Id="rId4" Type="http://schemas.openxmlformats.org/officeDocument/2006/relationships/hyperlink" Target="https://kubernetes.io/docs/concepts/containers/" TargetMode="External"/><Relationship Id="rId5" Type="http://schemas.openxmlformats.org/officeDocument/2006/relationships/hyperlink" Target="https://kubernetes.io/docs/concepts/workloads/pods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ubernetes.io/docs/reference/glossary/?all=true#term-control-plane" TargetMode="External"/><Relationship Id="rId3" Type="http://schemas.openxmlformats.org/officeDocument/2006/relationships/hyperlink" Target="https://kubernetes.io/docs/concepts/architecture/nodes/" TargetMode="External"/><Relationship Id="rId4" Type="http://schemas.openxmlformats.org/officeDocument/2006/relationships/hyperlink" Target="https://kubernetes.io/docs/concepts/containers/" TargetMode="External"/><Relationship Id="rId5" Type="http://schemas.openxmlformats.org/officeDocument/2006/relationships/hyperlink" Target="https://kubernetes.io/docs/concepts/workloads/pods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ubernetes.io/docs/reference/glossary/?all=true#term-control-plane" TargetMode="External"/><Relationship Id="rId3" Type="http://schemas.openxmlformats.org/officeDocument/2006/relationships/hyperlink" Target="https://kubernetes.io/docs/concepts/architecture/nodes/" TargetMode="External"/><Relationship Id="rId4" Type="http://schemas.openxmlformats.org/officeDocument/2006/relationships/hyperlink" Target="https://kubernetes.io/docs/concepts/containers/" TargetMode="External"/><Relationship Id="rId5" Type="http://schemas.openxmlformats.org/officeDocument/2006/relationships/hyperlink" Target="https://kubernetes.io/docs/concepts/workloads/pods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ubernetes.io/docs/reference/glossary/?all=true#term-control-plane" TargetMode="External"/><Relationship Id="rId3" Type="http://schemas.openxmlformats.org/officeDocument/2006/relationships/hyperlink" Target="https://kubernetes.io/docs/concepts/architecture/nodes/" TargetMode="External"/><Relationship Id="rId4" Type="http://schemas.openxmlformats.org/officeDocument/2006/relationships/hyperlink" Target="https://kubernetes.io/docs/concepts/containers/" TargetMode="External"/><Relationship Id="rId5" Type="http://schemas.openxmlformats.org/officeDocument/2006/relationships/hyperlink" Target="https://kubernetes.io/docs/concepts/workloads/pods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ubernetes.io/docs/reference/glossary/?all=true#term-control-plane" TargetMode="External"/><Relationship Id="rId3" Type="http://schemas.openxmlformats.org/officeDocument/2006/relationships/hyperlink" Target="https://kubernetes.io/docs/concepts/architecture/nodes/" TargetMode="External"/><Relationship Id="rId4" Type="http://schemas.openxmlformats.org/officeDocument/2006/relationships/hyperlink" Target="https://kubernetes.io/docs/concepts/containers/" TargetMode="External"/><Relationship Id="rId5" Type="http://schemas.openxmlformats.org/officeDocument/2006/relationships/hyperlink" Target="https://kubernetes.io/docs/concepts/workloads/pods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ubernetes.io/docs/reference/glossary/?all=true#term-control-plane" TargetMode="External"/><Relationship Id="rId3" Type="http://schemas.openxmlformats.org/officeDocument/2006/relationships/hyperlink" Target="https://kubernetes.io/docs/concepts/architecture/nodes/" TargetMode="External"/><Relationship Id="rId4" Type="http://schemas.openxmlformats.org/officeDocument/2006/relationships/hyperlink" Target="https://kubernetes.io/docs/concepts/containers/" TargetMode="External"/><Relationship Id="rId5" Type="http://schemas.openxmlformats.org/officeDocument/2006/relationships/hyperlink" Target="https://kubernetes.io/docs/concepts/workloads/pods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ubernetes.io/docs/reference/glossary/?all=true#term-control-plane" TargetMode="External"/><Relationship Id="rId3" Type="http://schemas.openxmlformats.org/officeDocument/2006/relationships/hyperlink" Target="https://kubernetes.io/docs/concepts/architecture/nodes/" TargetMode="External"/><Relationship Id="rId4" Type="http://schemas.openxmlformats.org/officeDocument/2006/relationships/hyperlink" Target="https://kubernetes.io/docs/concepts/containers/" TargetMode="External"/><Relationship Id="rId5" Type="http://schemas.openxmlformats.org/officeDocument/2006/relationships/hyperlink" Target="https://kubernetes.io/docs/concepts/workloads/pods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ubernetes.io/docs/reference/glossary/?all=true#term-control-plane" TargetMode="External"/><Relationship Id="rId3" Type="http://schemas.openxmlformats.org/officeDocument/2006/relationships/hyperlink" Target="https://kubernetes.io/docs/concepts/architecture/nodes/" TargetMode="External"/><Relationship Id="rId4" Type="http://schemas.openxmlformats.org/officeDocument/2006/relationships/hyperlink" Target="https://kubernetes.io/docs/concepts/containers/" TargetMode="External"/><Relationship Id="rId5" Type="http://schemas.openxmlformats.org/officeDocument/2006/relationships/hyperlink" Target="https://kubernetes.io/docs/concepts/workloads/pods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ubernetes.io/docs/reference/glossary/?all=true#term-control-plane" TargetMode="External"/><Relationship Id="rId3" Type="http://schemas.openxmlformats.org/officeDocument/2006/relationships/hyperlink" Target="https://kubernetes.io/docs/concepts/architecture/nodes/" TargetMode="External"/><Relationship Id="rId4" Type="http://schemas.openxmlformats.org/officeDocument/2006/relationships/hyperlink" Target="https://kubernetes.io/docs/concepts/containers/" TargetMode="External"/><Relationship Id="rId5" Type="http://schemas.openxmlformats.org/officeDocument/2006/relationships/hyperlink" Target="https://kubernetes.io/docs/concepts/workloads/pod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Hello Team,</a:t>
            </a:r>
            <a:br>
              <a:rPr lang="en"/>
            </a:br>
            <a:r>
              <a:rPr lang="en"/>
              <a:t>We are here to present our work on company values and new brand Identity.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fa04e938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24fa04e938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Control Plane Components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kube-apiserver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API server is a component of the Kubernetes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control plane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exposes the Kubernetes API. The API server is the front end for the Kubernetes control plane.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etcd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Consistent and highly-available key value store used as Kubernetes' backing store for all cluster data.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kube-scheduler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watches for newly created Pods with no assigned node, and selects a node for them to run 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cloud-controller-manager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 plane component that embeds cloud-specific control logic.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kube-controller-manager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runs controller processes.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Logically, each controller is a separate process, but to reduce complexity, they are all compiled into a single binary and run in a single process.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 types of these controllers are: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Node controller: Responsible for noticing and responding when nodes go down.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Job controller: Watches for Job objects that represent one-off tasks, then creates Pods to run those tasks to completion.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 run on every node, maintaining running pods and providing the Kubernetes runtime environment.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kubelet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agent that runs on each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node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the cluster. It makes sure that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containers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running in a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Pod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Responsibilities: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that the node is doing its job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state and health of running containers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Enforce limits and options when containers are scheduled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 is a network proxy that runs on each node in your cluster, implementing part of the Kubernetes Service concept.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Container runtime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container runtime is the software that is responsible for running containers.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140ff8a0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29140ff8a0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Control Plane Components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kube-apiserver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API server is a component of the Kubernetes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control plane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exposes the Kubernetes API. The API server is the front end for the Kubernetes control plane.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etcd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Consistent and highly-available key value store used as Kubernetes' backing store for all cluster data.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kube-scheduler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watches for newly created Pods with no assigned node, and selects a node for them to run 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cloud-controller-manager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 plane component that embeds cloud-specific control logic.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kube-controller-manager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runs controller processes.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Logically, each controller is a separate process, but to reduce complexity, they are all compiled into a single binary and run in a single process.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 types of these controllers are: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Node controller: Responsible for noticing and responding when nodes go down.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Job controller: Watches for Job objects that represent one-off tasks, then creates Pods to run those tasks to completion.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 run on every node, maintaining running pods and providing the Kubernetes runtime environment.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kubelet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agent that runs on each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node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the cluster. It makes sure that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containers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running in a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Pod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Responsibilities: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that the node is doing its job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state and health of running containers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Enforce limits and options when containers are scheduled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 is a network proxy that runs on each node in your cluster, implementing part of the Kubernetes Service concept.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Container runtime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container runtime is the software that is responsible for running containers.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ff7b29d0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24ff7b29d0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Control Plane Components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kube-apiserver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API server is a component of the Kubernetes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control plane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exposes the Kubernetes API. The API server is the front end for the Kubernetes control plane.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etcd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Consistent and highly-available key value store used as Kubernetes' backing store for all cluster data.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kube-scheduler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watches for newly created Pods with no assigned node, and selects a node for them to run 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cloud-controller-manager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 plane component that embeds cloud-specific control logic.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kube-controller-manager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runs controller processes.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Logically, each controller is a separate process, but to reduce complexity, they are all compiled into a single binary and run in a single process.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 types of these controllers are: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Node controller: Responsible for noticing and responding when nodes go down.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Job controller: Watches for Job objects that represent one-off tasks, then creates Pods to run those tasks to completion.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 run on every node, maintaining running pods and providing the Kubernetes runtime environment.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kubelet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agent that runs on each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node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the cluster. It makes sure that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containers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running in a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Pod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Responsibilities: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that the node is doing its job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state and health of running containers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Enforce limits and options when containers are scheduled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 is a network proxy that runs on each node in your cluster, implementing part of the Kubernetes Service concept.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Container runtime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container runtime is the software that is responsible for running containers.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fe49090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4fe49090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Control Plane Components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kube-apiserver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API server is a component of the Kubernetes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control plane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exposes the Kubernetes API. The API server is the front end for the Kubernetes control plane.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etcd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Consistent and highly-available key value store used as Kubernetes' backing store for all cluster data.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kube-scheduler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watches for newly created Pods with no assigned node, and selects a node for them to run 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cloud-controller-manager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 plane component that embeds cloud-specific control logic.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kube-controller-manager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runs controller processes.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Logically, each controller is a separate process, but to reduce complexity, they are all compiled into a single binary and run in a single process.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 types of these controllers are: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Node controller: Responsible for noticing and responding when nodes go down.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Job controller: Watches for Job objects that represent one-off tasks, then creates Pods to run those tasks to completion.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 run on every node, maintaining running pods and providing the Kubernetes runtime environment.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kubelet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agent that runs on each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node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the cluster. It makes sure that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containers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running in a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Pod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Responsibilities: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that the node is doing its job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state and health of running containers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Enforce limits and options when containers are scheduled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 is a network proxy that runs on each node in your cluster, implementing part of the Kubernetes Service concept.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Container runtime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container runtime is the software that is responsible for running containers.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ff7b29d0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24ff7b29d0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Control Plane Components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kube-apiserver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API server is a component of the Kubernetes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control plane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exposes the Kubernetes API. The API server is the front end for the Kubernetes control plane.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etcd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Consistent and highly-available key value store used as Kubernetes' backing store for all cluster data.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kube-scheduler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watches for newly created Pods with no assigned node, and selects a node for them to run 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cloud-controller-manager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 plane component that embeds cloud-specific control logic.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kube-controller-manager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runs controller processes.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Logically, each controller is a separate process, but to reduce complexity, they are all compiled into a single binary and run in a single process.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 types of these controllers are: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Node controller: Responsible for noticing and responding when nodes go down.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Job controller: Watches for Job objects that represent one-off tasks, then creates Pods to run those tasks to completion.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 run on every node, maintaining running pods and providing the Kubernetes runtime environment.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kubelet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agent that runs on each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node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the cluster. It makes sure that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containers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running in a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Pod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Responsibilities: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that the node is doing its job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state and health of running containers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Enforce limits and options when containers are scheduled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 is a network proxy that runs on each node in your cluster, implementing part of the Kubernetes Service concept.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Container runtime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container runtime is the software that is responsible for running containers.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4404746d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294404746d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Control Plane Components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kube-apiserver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API server is a component of the Kubernetes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control plane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exposes the Kubernetes API. The API server is the front end for the Kubernetes control plane.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etcd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Consistent and highly-available key value store used as Kubernetes' backing store for all cluster data.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kube-scheduler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watches for newly created Pods with no assigned node, and selects a node for them to run 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cloud-controller-manager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 plane component that embeds cloud-specific control logic.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kube-controller-manager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runs controller processes.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Logically, each controller is a separate process, but to reduce complexity, they are all compiled into a single binary and run in a single process.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 types of these controllers are: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Node controller: Responsible for noticing and responding when nodes go down.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Job controller: Watches for Job objects that represent one-off tasks, then creates Pods to run those tasks to completion.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 run on every node, maintaining running pods and providing the Kubernetes runtime environment.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kubelet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agent that runs on each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node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the cluster. It makes sure that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containers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running in a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Pod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Responsibilities: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that the node is doing its job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state and health of running containers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Enforce limits and options when containers are scheduled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 is a network proxy that runs on each node in your cluster, implementing part of the Kubernetes Service concept.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Container runtime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container runtime is the software that is responsible for running containers.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ff7b29d0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4ff7b29d0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Control Plane Components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kube-apiserver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API server is a component of the Kubernetes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control plane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exposes the Kubernetes API. The API server is the front end for the Kubernetes control plane.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etcd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Consistent and highly-available key value store used as Kubernetes' backing store for all cluster data.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kube-scheduler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watches for newly created Pods with no assigned node, and selects a node for them to run 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cloud-controller-manager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 plane component that embeds cloud-specific control logic.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kube-controller-manager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runs controller processes.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Logically, each controller is a separate process, but to reduce complexity, they are all compiled into a single binary and run in a single process.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 types of these controllers are: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Node controller: Responsible for noticing and responding when nodes go down.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Job controller: Watches for Job objects that represent one-off tasks, then creates Pods to run those tasks to completion.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 run on every node, maintaining running pods and providing the Kubernetes runtime environment.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kubelet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agent that runs on each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node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the cluster. It makes sure that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containers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running in a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Pod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Responsibilities: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that the node is doing its job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state and health of running containers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Enforce limits and options when containers are scheduled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 is a network proxy that runs on each node in your cluster, implementing part of the Kubernetes Service concept.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Container runtime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container runtime is the software that is responsible for running containers.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ff7b29d0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24ff7b29d0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Control Plane Components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kube-apiserver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API server is a component of the Kubernetes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control plane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exposes the Kubernetes API. The API server is the front end for the Kubernetes control plane.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etcd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Consistent and highly-available key value store used as Kubernetes' backing store for all cluster data.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kube-scheduler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watches for newly created Pods with no assigned node, and selects a node for them to run 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cloud-controller-manager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 plane component that embeds cloud-specific control logic.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kube-controller-manager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runs controller processes.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Logically, each controller is a separate process, but to reduce complexity, they are all compiled into a single binary and run in a single process.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 types of these controllers are: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Node controller: Responsible for noticing and responding when nodes go down.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Job controller: Watches for Job objects that represent one-off tasks, then creates Pods to run those tasks to completion.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 run on every node, maintaining running pods and providing the Kubernetes runtime environment.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kubelet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agent that runs on each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node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the cluster. It makes sure that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containers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running in a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Pod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Responsibilities: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that the node is doing its job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state and health of running containers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Enforce limits and options when containers are scheduled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 is a network proxy that runs on each node in your cluster, implementing part of the Kubernetes Service concept.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Container runtime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container runtime is the software that is responsible for running containers.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92800e11e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g292800e11e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Control Plane Components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kube-apiserver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API server is a component of the Kubernetes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control plane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exposes the Kubernetes API. The API server is the front end for the Kubernetes control plane.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etcd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Consistent and highly-available key value store used as Kubernetes' backing store for all cluster data.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kube-scheduler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watches for newly created Pods with no assigned node, and selects a node for them to run 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cloud-controller-manager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 plane component that embeds cloud-specific control logic.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kube-controller-manager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runs controller processes.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Logically, each controller is a separate process, but to reduce complexity, they are all compiled into a single binary and run in a single process.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 types of these controllers are: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Node controller: Responsible for noticing and responding when nodes go down.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Job controller: Watches for Job objects that represent one-off tasks, then creates Pods to run those tasks to completion.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 run on every node, maintaining running pods and providing the Kubernetes runtime environment.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kubelet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agent that runs on each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node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the cluster. It makes sure that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containers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running in a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Pod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Responsibilities: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that the node is doing its job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state and health of running containers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Enforce limits and options when containers are scheduled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 is a network proxy that runs on each node in your cluster, implementing part of the Kubernetes Service concept.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Container runtime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container runtime is the software that is responsible for running containers.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4ff7b29d0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24ff7b29d0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Control Plane Components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kube-apiserver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API server is a component of the Kubernetes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control plane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exposes the Kubernetes API. The API server is the front end for the Kubernetes control plane.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etcd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Consistent and highly-available key value store used as Kubernetes' backing store for all cluster data.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kube-scheduler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watches for newly created Pods with no assigned node, and selects a node for them to run 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cloud-controller-manager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 plane component that embeds cloud-specific control logic.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kube-controller-manager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runs controller processes.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Logically, each controller is a separate process, but to reduce complexity, they are all compiled into a single binary and run in a single process.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 types of these controllers are: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Node controller: Responsible for noticing and responding when nodes go down.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Job controller: Watches for Job objects that represent one-off tasks, then creates Pods to run those tasks to completion.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 run on every node, maintaining running pods and providing the Kubernetes runtime environment.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kubelet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agent that runs on each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node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the cluster. It makes sure that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containers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running in a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Pod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Responsibilities: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that the node is doing its job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state and health of running containers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Enforce limits and options when containers are scheduled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 is a network proxy that runs on each node in your cluster, implementing part of the Kubernetes Service concept.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Container runtime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container runtime is the software that is responsible for running containers.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2800e11e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292800e11e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Control Plane Components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kube-apiserver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API server is a component of the Kubernetes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control plane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exposes the Kubernetes API. The API server is the front end for the Kubernetes control plane.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etcd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Consistent and highly-available key value store used as Kubernetes' backing store for all cluster data.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kube-scheduler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watches for newly created Pods with no assigned node, and selects a node for them to run 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cloud-controller-manager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 plane component that embeds cloud-specific control logic.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kube-controller-manager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runs controller processes.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Logically, each controller is a separate process, but to reduce complexity, they are all compiled into a single binary and run in a single process.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 types of these controllers are: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Node controller: Responsible for noticing and responding when nodes go down.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Job controller: Watches for Job objects that represent one-off tasks, then creates Pods to run those tasks to completion.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 run on every node, maintaining running pods and providing the Kubernetes runtime environment.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kubelet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agent that runs on each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node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the cluster. It makes sure that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containers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running in a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Pod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Responsibilities: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that the node is doing its job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state and health of running containers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Enforce limits and options when containers are scheduled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 is a network proxy that runs on each node in your cluster, implementing part of the Kubernetes Service concept.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Container runtime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container runtime is the software that is responsible for running containers.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ff7b29d0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24ff7b29d0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Control Plane Components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kube-apiserver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API server is a component of the Kubernetes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control plane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exposes the Kubernetes API. The API server is the front end for the Kubernetes control plane.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etcd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Consistent and highly-available key value store used as Kubernetes' backing store for all cluster data.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kube-scheduler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watches for newly created Pods with no assigned node, and selects a node for them to run 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cloud-controller-manager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 plane component that embeds cloud-specific control logic.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kube-controller-manager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runs controller processes.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Logically, each controller is a separate process, but to reduce complexity, they are all compiled into a single binary and run in a single process.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 types of these controllers are: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Node controller: Responsible for noticing and responding when nodes go down.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Job controller: Watches for Job objects that represent one-off tasks, then creates Pods to run those tasks to completion.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 run on every node, maintaining running pods and providing the Kubernetes runtime environment.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kubelet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agent that runs on each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node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the cluster. It makes sure that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containers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running in a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Pod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Responsibilities: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that the node is doing its job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state and health of running containers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Enforce limits and options when containers are scheduled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 is a network proxy that runs on each node in your cluster, implementing part of the Kubernetes Service concept.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Container runtime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container runtime is the software that is responsible for running containers.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ff7b29d0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24ff7b29d0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Control Plane Components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kube-apiserver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API server is a component of the Kubernetes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control plane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exposes the Kubernetes API. The API server is the front end for the Kubernetes control plane.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etcd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Consistent and highly-available key value store used as Kubernetes' backing store for all cluster data.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kube-scheduler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watches for newly created Pods with no assigned node, and selects a node for them to run 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cloud-controller-manager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 plane component that embeds cloud-specific control logic.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kube-controller-manager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runs controller processes.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Logically, each controller is a separate process, but to reduce complexity, they are all compiled into a single binary and run in a single process.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 types of these controllers are: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Node controller: Responsible for noticing and responding when nodes go down.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Job controller: Watches for Job objects that represent one-off tasks, then creates Pods to run those tasks to completion.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 run on every node, maintaining running pods and providing the Kubernetes runtime environment.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kubelet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agent that runs on each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node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the cluster. It makes sure that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containers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running in a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Pod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Responsibilities: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that the node is doing its job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state and health of running containers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Enforce limits and options when containers are scheduled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 is a network proxy that runs on each node in your cluster, implementing part of the Kubernetes Service concept.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Container runtime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container runtime is the software that is responsible for running containers.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ff7b29d0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24ff7b29d0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Control Plane Components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kube-apiserver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API server is a component of the Kubernetes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control plane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exposes the Kubernetes API. The API server is the front end for the Kubernetes control plane.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etcd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Consistent and highly-available key value store used as Kubernetes' backing store for all cluster data.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kube-scheduler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watches for newly created Pods with no assigned node, and selects a node for them to run 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cloud-controller-manager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 plane component that embeds cloud-specific control logic.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kube-controller-manager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runs controller processes.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Logically, each controller is a separate process, but to reduce complexity, they are all compiled into a single binary and run in a single process.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 types of these controllers are: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Node controller: Responsible for noticing and responding when nodes go down.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Job controller: Watches for Job objects that represent one-off tasks, then creates Pods to run those tasks to completion.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 run on every node, maintaining running pods and providing the Kubernetes runtime environment.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kubelet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agent that runs on each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node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the cluster. It makes sure that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containers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running in a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Pod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Responsibilities: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that the node is doing its job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state and health of running containers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Enforce limits and options when containers are scheduled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 is a network proxy that runs on each node in your cluster, implementing part of the Kubernetes Service concept.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Container runtime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container runtime is the software that is responsible for running containers.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ff7b29d0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24ff7b29d0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Control Plane Components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kube-apiserver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API server is a component of the Kubernetes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control plane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exposes the Kubernetes API. The API server is the front end for the Kubernetes control plane.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etcd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Consistent and highly-available key value store used as Kubernetes' backing store for all cluster data.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kube-scheduler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watches for newly created Pods with no assigned node, and selects a node for them to run 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cloud-controller-manager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 plane component that embeds cloud-specific control logic.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kube-controller-manager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runs controller processes.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Logically, each controller is a separate process, but to reduce complexity, they are all compiled into a single binary and run in a single process.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 types of these controllers are: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Node controller: Responsible for noticing and responding when nodes go down.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Job controller: Watches for Job objects that represent one-off tasks, then creates Pods to run those tasks to completion.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 run on every node, maintaining running pods and providing the Kubernetes runtime environment.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kubelet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agent that runs on each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node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the cluster. It makes sure that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containers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running in a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Pod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Responsibilities: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that the node is doing its job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state and health of running containers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Enforce limits and options when containers are scheduled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 is a network proxy that runs on each node in your cluster, implementing part of the Kubernetes Service concept.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Container runtime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container runtime is the software that is responsible for running containers.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dfa43c0e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28dfa43c0e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Control Plane Components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kube-apiserver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API server is a component of the Kubernetes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control plane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exposes the Kubernetes API. The API server is the front end for the Kubernetes control plane.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etcd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Consistent and highly-available key value store used as Kubernetes' backing store for all cluster data.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kube-scheduler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watches for newly created Pods with no assigned node, and selects a node for them to run 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cloud-controller-manager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Control plane component that embeds cloud-specific control logic.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kube-controller-manager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plane component that runs controller processes.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Logically, each controller is a separate process, but to reduce complexity, they are all compiled into a single binary and run in a single process.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 types of these controllers are: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Node controller: Responsible for noticing and responding when nodes go down.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Job controller: Watches for Job objects that represent one-off tasks, then creates Pods to run those tasks to completion.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Node components run on every node, maintaining running pods and providing the Kubernetes runtime environment.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kubelet</a:t>
            </a:r>
            <a:endParaRPr b="1"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agent that runs on each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node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the cluster. It makes sure that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containers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running in a </a:t>
            </a:r>
            <a:r>
              <a:rPr lang="en" sz="1200" u="sng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Pod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Responsibilities: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that the node is doing its job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Ensuring state and health of running containers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Enforce limits and options when containers are scheduled on the node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kube-proxy is a network proxy that runs on each node in your cluster, implementing part of the Kubernetes Service concept.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Container runtime</a:t>
            </a:r>
            <a:endParaRPr b="1"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container runtime is the software that is responsible for running containers.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" name="Google Shape;1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hyperlink" Target="https://ettoreciarcia.com/" TargetMode="External"/><Relationship Id="rId10" Type="http://schemas.openxmlformats.org/officeDocument/2006/relationships/hyperlink" Target="https://ettoreciarcia.com/" TargetMode="External"/><Relationship Id="rId13" Type="http://schemas.openxmlformats.org/officeDocument/2006/relationships/image" Target="../media/image15.png"/><Relationship Id="rId12" Type="http://schemas.openxmlformats.org/officeDocument/2006/relationships/hyperlink" Target="https://t.me/twcita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5" Type="http://schemas.openxmlformats.org/officeDocument/2006/relationships/image" Target="../media/image14.png"/><Relationship Id="rId14" Type="http://schemas.openxmlformats.org/officeDocument/2006/relationships/hyperlink" Target="https://github.com/ettoreciarcia/talks/tree/main" TargetMode="External"/><Relationship Id="rId5" Type="http://schemas.openxmlformats.org/officeDocument/2006/relationships/image" Target="../media/image19.png"/><Relationship Id="rId6" Type="http://schemas.openxmlformats.org/officeDocument/2006/relationships/hyperlink" Target="https://www.linkedin.com/in/ettoreciarcia/" TargetMode="External"/><Relationship Id="rId7" Type="http://schemas.openxmlformats.org/officeDocument/2006/relationships/hyperlink" Target="https://github.com/ettoreciarcia" TargetMode="External"/><Relationship Id="rId8" Type="http://schemas.openxmlformats.org/officeDocument/2006/relationships/hyperlink" Target="https://github.com/ettoreciarcia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hyperlink" Target="https://www.youtube.com/watch?v=8sEJNAoWrpc&amp;t=274s" TargetMode="External"/><Relationship Id="rId6" Type="http://schemas.openxmlformats.org/officeDocument/2006/relationships/hyperlink" Target="https://vimeo.com/166694616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hyperlink" Target="https://www.cncf.io/reports/cncf-annual-survey-2022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hyperlink" Target="https://kubernetes.io/docs/concepts/overview/components/" TargetMode="External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56896" y="1673400"/>
            <a:ext cx="4820100" cy="17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603"/>
              <a:buNone/>
            </a:pPr>
            <a:r>
              <a:rPr b="1" lang="en" sz="4600">
                <a:solidFill>
                  <a:srgbClr val="0F213D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KUBERNETES,</a:t>
            </a:r>
            <a:br>
              <a:rPr b="1" lang="en" sz="4600">
                <a:solidFill>
                  <a:srgbClr val="0F213D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 sz="4600">
                <a:solidFill>
                  <a:srgbClr val="0F213D"/>
                </a:solidFill>
                <a:latin typeface="Proxima Nova"/>
                <a:ea typeface="Proxima Nova"/>
                <a:cs typeface="Proxima Nova"/>
                <a:sym typeface="Proxima Nova"/>
              </a:rPr>
              <a:t>KUBERNAUTI,</a:t>
            </a:r>
            <a:br>
              <a:rPr b="1" lang="en" sz="4600">
                <a:solidFill>
                  <a:srgbClr val="0F213D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 sz="4600">
                <a:solidFill>
                  <a:srgbClr val="0F213D"/>
                </a:solidFill>
                <a:latin typeface="Proxima Nova"/>
                <a:ea typeface="Proxima Nova"/>
                <a:cs typeface="Proxima Nova"/>
                <a:sym typeface="Proxima Nova"/>
              </a:rPr>
              <a:t>KUBEINVADERS.</a:t>
            </a:r>
            <a:endParaRPr b="1" sz="4600">
              <a:solidFill>
                <a:srgbClr val="0F213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fa04e938e_0_151"/>
          <p:cNvSpPr txBox="1"/>
          <p:nvPr/>
        </p:nvSpPr>
        <p:spPr>
          <a:xfrm>
            <a:off x="506500" y="0"/>
            <a:ext cx="5802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" name="Google Shape;145;g24fa04e938e_0_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3200" y="284101"/>
            <a:ext cx="1759724" cy="2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4fa04e938e_0_151"/>
          <p:cNvSpPr/>
          <p:nvPr/>
        </p:nvSpPr>
        <p:spPr>
          <a:xfrm>
            <a:off x="0" y="-14400"/>
            <a:ext cx="9144000" cy="667500"/>
          </a:xfrm>
          <a:prstGeom prst="rect">
            <a:avLst/>
          </a:prstGeom>
          <a:solidFill>
            <a:srgbClr val="0F21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24fa04e938e_0_151"/>
          <p:cNvSpPr txBox="1"/>
          <p:nvPr/>
        </p:nvSpPr>
        <p:spPr>
          <a:xfrm>
            <a:off x="55325" y="-7200"/>
            <a:ext cx="58026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5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Unità atomica di Kubernetes: il Pod</a:t>
            </a:r>
            <a:endParaRPr b="1" i="0" sz="2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g24fa04e938e_0_1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2625" y="2660825"/>
            <a:ext cx="5909351" cy="23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4fa04e938e_0_151"/>
          <p:cNvSpPr txBox="1"/>
          <p:nvPr/>
        </p:nvSpPr>
        <p:spPr>
          <a:xfrm>
            <a:off x="333725" y="869750"/>
            <a:ext cx="82800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 pod sono la più piccola unità che Kubernetes è in grado gestire. Un pod può essere composto da uno o più container</a:t>
            </a:r>
            <a:endParaRPr b="0" i="0" sz="15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I pod sono oggetti effimeri e facilmente sostituibili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Condivisione delle risorse: </a:t>
            </a:r>
            <a:r>
              <a:rPr b="0" i="0" lang="en" sz="1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i container all’interno dello stesso pod condividono lo stesso network namespace, possono quindi comunicare su localhost. Kubernetes  assegnerà ad ogni pod un indirizzo IP univoco</a:t>
            </a:r>
            <a:endParaRPr b="0" i="0" sz="15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1" i="0" lang="en" sz="1400" u="none" cap="none" strike="noStrike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</a:br>
            <a:endParaRPr b="1" i="0" sz="14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140ff8a08_0_1"/>
          <p:cNvSpPr txBox="1"/>
          <p:nvPr/>
        </p:nvSpPr>
        <p:spPr>
          <a:xfrm>
            <a:off x="506500" y="0"/>
            <a:ext cx="5802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g29140ff8a08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3200" y="284101"/>
            <a:ext cx="1759724" cy="2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9140ff8a08_0_1"/>
          <p:cNvSpPr/>
          <p:nvPr/>
        </p:nvSpPr>
        <p:spPr>
          <a:xfrm>
            <a:off x="0" y="-14400"/>
            <a:ext cx="9144000" cy="667500"/>
          </a:xfrm>
          <a:prstGeom prst="rect">
            <a:avLst/>
          </a:prstGeom>
          <a:solidFill>
            <a:srgbClr val="0F21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29140ff8a08_0_1"/>
          <p:cNvSpPr txBox="1"/>
          <p:nvPr/>
        </p:nvSpPr>
        <p:spPr>
          <a:xfrm>
            <a:off x="105450" y="-7200"/>
            <a:ext cx="74394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5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Come creiamo un pod all’interno del cluster?</a:t>
            </a:r>
            <a:endParaRPr b="1" i="0" sz="2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" name="Google Shape;158;g29140ff8a08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225" y="684625"/>
            <a:ext cx="1499200" cy="4347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9140ff8a08_0_1"/>
          <p:cNvSpPr txBox="1"/>
          <p:nvPr/>
        </p:nvSpPr>
        <p:spPr>
          <a:xfrm>
            <a:off x="2837100" y="1005625"/>
            <a:ext cx="5945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Approccio imperativo</a:t>
            </a:r>
            <a:r>
              <a:rPr i="0" lang="en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n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kubectl create deployment my-deployment --image=nginx:latest -n testing </a:t>
            </a:r>
            <a:endParaRPr i="1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Approccio dichiarativo:</a:t>
            </a:r>
            <a:endParaRPr b="1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n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kubectl apply -f manifest.yml</a:t>
            </a:r>
            <a:endParaRPr i="1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0" name="Google Shape;160;g29140ff8a08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378" y="2655200"/>
            <a:ext cx="2509650" cy="22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ff7b29d0b_0_140"/>
          <p:cNvSpPr txBox="1"/>
          <p:nvPr/>
        </p:nvSpPr>
        <p:spPr>
          <a:xfrm>
            <a:off x="506500" y="0"/>
            <a:ext cx="5802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g24ff7b29d0b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3200" y="284101"/>
            <a:ext cx="1759724" cy="2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4ff7b29d0b_0_140"/>
          <p:cNvSpPr/>
          <p:nvPr/>
        </p:nvSpPr>
        <p:spPr>
          <a:xfrm>
            <a:off x="0" y="-14400"/>
            <a:ext cx="9144000" cy="667500"/>
          </a:xfrm>
          <a:prstGeom prst="rect">
            <a:avLst/>
          </a:prstGeom>
          <a:solidFill>
            <a:srgbClr val="0F21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24ff7b29d0b_0_140"/>
          <p:cNvSpPr txBox="1"/>
          <p:nvPr/>
        </p:nvSpPr>
        <p:spPr>
          <a:xfrm>
            <a:off x="105450" y="-7200"/>
            <a:ext cx="74394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Controller: ReplicaSet</a:t>
            </a:r>
            <a:endParaRPr b="1" i="0" sz="2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g24ff7b29d0b_0_140"/>
          <p:cNvSpPr txBox="1"/>
          <p:nvPr/>
        </p:nvSpPr>
        <p:spPr>
          <a:xfrm>
            <a:off x="338200" y="780300"/>
            <a:ext cx="866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Garantisce che un certo numero di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repliche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di un pod sia in esecuzione all’interno di un cluster.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Il ReplicaSet utilizza le etichette (labels) per selezionare i pod che gestisce.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0" name="Google Shape;170;g24ff7b29d0b_0_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75" y="1738800"/>
            <a:ext cx="3024562" cy="32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4ff7b29d0b_0_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2850" y="1549050"/>
            <a:ext cx="2711600" cy="34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fe49090a9_0_0"/>
          <p:cNvSpPr txBox="1"/>
          <p:nvPr/>
        </p:nvSpPr>
        <p:spPr>
          <a:xfrm>
            <a:off x="506500" y="0"/>
            <a:ext cx="5802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" name="Google Shape;177;g24fe49090a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3200" y="284101"/>
            <a:ext cx="1759724" cy="2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4fe49090a9_0_0"/>
          <p:cNvSpPr/>
          <p:nvPr/>
        </p:nvSpPr>
        <p:spPr>
          <a:xfrm>
            <a:off x="0" y="-14400"/>
            <a:ext cx="9144000" cy="667500"/>
          </a:xfrm>
          <a:prstGeom prst="rect">
            <a:avLst/>
          </a:prstGeom>
          <a:solidFill>
            <a:srgbClr val="0F21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24fe49090a9_0_0"/>
          <p:cNvSpPr txBox="1"/>
          <p:nvPr/>
        </p:nvSpPr>
        <p:spPr>
          <a:xfrm>
            <a:off x="506500" y="0"/>
            <a:ext cx="74394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" sz="25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Reconciliation Loops </a:t>
            </a:r>
            <a:endParaRPr b="1" i="0" sz="25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Google Shape;180;g24fe49090a9_0_0"/>
          <p:cNvSpPr txBox="1"/>
          <p:nvPr/>
        </p:nvSpPr>
        <p:spPr>
          <a:xfrm>
            <a:off x="338200" y="780300"/>
            <a:ext cx="8664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 un cluster Kubernetes ci sono </a:t>
            </a:r>
            <a:r>
              <a:rPr b="1" i="0" lang="en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controller</a:t>
            </a:r>
            <a:r>
              <a:rPr i="0" lang="en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dedicati per gestire diversi tipi di risorse. </a:t>
            </a:r>
            <a:endParaRPr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Ogni controller è responsabile di garantire che il numero di repliche o lo stato delle risorse che gestisce corrisponda allo </a:t>
            </a:r>
            <a:r>
              <a:rPr b="1" i="0" lang="en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stato desiderato.</a:t>
            </a:r>
            <a:endParaRPr b="1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Il Reconciliation Loops è il processo in cui il controller confronta questi due stati e se nota un configuration drift, prende le misure necessarie per allineare lo stato attuale con quello desiderato.</a:t>
            </a:r>
            <a:endParaRPr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Questo Reconcile loop avviene in modo continuo e ciclico.</a:t>
            </a:r>
            <a:endParaRPr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1" name="Google Shape;181;g24fe49090a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875" y="2393150"/>
            <a:ext cx="4977325" cy="277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24ff7b29d0b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851" y="573875"/>
            <a:ext cx="8654300" cy="39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4404746d7_0_2"/>
          <p:cNvSpPr txBox="1"/>
          <p:nvPr/>
        </p:nvSpPr>
        <p:spPr>
          <a:xfrm>
            <a:off x="506500" y="0"/>
            <a:ext cx="5802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" name="Google Shape;192;g294404746d7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3200" y="284101"/>
            <a:ext cx="1759724" cy="2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294404746d7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725" y="111900"/>
            <a:ext cx="7604774" cy="491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ff7b29d0b_0_88"/>
          <p:cNvSpPr txBox="1"/>
          <p:nvPr/>
        </p:nvSpPr>
        <p:spPr>
          <a:xfrm>
            <a:off x="506500" y="0"/>
            <a:ext cx="5802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" name="Google Shape;199;g24ff7b29d0b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3200" y="284101"/>
            <a:ext cx="1759724" cy="2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4ff7b29d0b_0_88"/>
          <p:cNvSpPr/>
          <p:nvPr/>
        </p:nvSpPr>
        <p:spPr>
          <a:xfrm>
            <a:off x="0" y="-14400"/>
            <a:ext cx="9144000" cy="667500"/>
          </a:xfrm>
          <a:prstGeom prst="rect">
            <a:avLst/>
          </a:prstGeom>
          <a:solidFill>
            <a:srgbClr val="0F21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24ff7b29d0b_0_88"/>
          <p:cNvSpPr txBox="1"/>
          <p:nvPr/>
        </p:nvSpPr>
        <p:spPr>
          <a:xfrm>
            <a:off x="105450" y="-7200"/>
            <a:ext cx="74394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Contatti</a:t>
            </a:r>
            <a:endParaRPr b="1" i="0" sz="2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g24ff7b29d0b_0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500" y="889925"/>
            <a:ext cx="666600" cy="7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24ff7b29d0b_0_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500" y="1826888"/>
            <a:ext cx="666600" cy="66804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4ff7b29d0b_0_88"/>
          <p:cNvSpPr txBox="1"/>
          <p:nvPr/>
        </p:nvSpPr>
        <p:spPr>
          <a:xfrm>
            <a:off x="1338225" y="1039900"/>
            <a:ext cx="36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Ettore Ciarcia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g24ff7b29d0b_0_88"/>
          <p:cNvSpPr txBox="1"/>
          <p:nvPr/>
        </p:nvSpPr>
        <p:spPr>
          <a:xfrm>
            <a:off x="1338225" y="1960813"/>
            <a:ext cx="36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e</a:t>
            </a:r>
            <a:r>
              <a:rPr lang="en" u="sng">
                <a:solidFill>
                  <a:schemeClr val="hlink"/>
                </a:solidFill>
                <a:hlinkClick r:id="rId8"/>
              </a:rPr>
              <a:t>ttoreciarcia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6" name="Google Shape;206;g24ff7b29d0b_0_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6488" y="2857875"/>
            <a:ext cx="643276" cy="64327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4ff7b29d0b_0_88"/>
          <p:cNvSpPr txBox="1"/>
          <p:nvPr/>
        </p:nvSpPr>
        <p:spPr>
          <a:xfrm>
            <a:off x="1326550" y="2979413"/>
            <a:ext cx="36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10"/>
              </a:rPr>
              <a:t>ettoreciarcia</a:t>
            </a: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11"/>
              </a:rPr>
              <a:t>.com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g24ff7b29d0b_0_88"/>
          <p:cNvSpPr txBox="1"/>
          <p:nvPr/>
        </p:nvSpPr>
        <p:spPr>
          <a:xfrm>
            <a:off x="6472850" y="960400"/>
            <a:ext cx="21558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2"/>
              </a:rPr>
              <a:t>Canale Telegram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info@twc-italia.org </a:t>
            </a:r>
            <a:endParaRPr/>
          </a:p>
        </p:txBody>
      </p:sp>
      <p:pic>
        <p:nvPicPr>
          <p:cNvPr id="209" name="Google Shape;209;g24ff7b29d0b_0_8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2000" y="3541525"/>
            <a:ext cx="1375600" cy="13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4ff7b29d0b_0_88"/>
          <p:cNvSpPr txBox="1"/>
          <p:nvPr/>
        </p:nvSpPr>
        <p:spPr>
          <a:xfrm>
            <a:off x="1338225" y="3897863"/>
            <a:ext cx="36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14"/>
              </a:rPr>
              <a:t>Presentazione + Demo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1" name="Google Shape;211;g24ff7b29d0b_0_8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03425" y="883633"/>
            <a:ext cx="712725" cy="7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ff7b29d0b_0_106"/>
          <p:cNvSpPr txBox="1"/>
          <p:nvPr/>
        </p:nvSpPr>
        <p:spPr>
          <a:xfrm>
            <a:off x="506500" y="0"/>
            <a:ext cx="5802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" name="Google Shape;217;g24ff7b29d0b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3200" y="284101"/>
            <a:ext cx="1759724" cy="2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4ff7b29d0b_0_106"/>
          <p:cNvSpPr txBox="1"/>
          <p:nvPr>
            <p:ph idx="4294967295" type="ctrTitle"/>
          </p:nvPr>
        </p:nvSpPr>
        <p:spPr>
          <a:xfrm>
            <a:off x="1217475" y="1804725"/>
            <a:ext cx="6219900" cy="26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5000">
                <a:solidFill>
                  <a:srgbClr val="214F7A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</a:t>
            </a:r>
            <a:endParaRPr b="1" sz="5000">
              <a:solidFill>
                <a:srgbClr val="214F7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b="1" sz="5000">
              <a:solidFill>
                <a:srgbClr val="214F7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b="1" sz="5000">
              <a:solidFill>
                <a:srgbClr val="214F7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92800e11e8_0_4"/>
          <p:cNvSpPr txBox="1"/>
          <p:nvPr/>
        </p:nvSpPr>
        <p:spPr>
          <a:xfrm>
            <a:off x="506500" y="0"/>
            <a:ext cx="5802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" name="Google Shape;60;g292800e11e8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3200" y="284101"/>
            <a:ext cx="1759724" cy="2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g292800e11e8_0_4"/>
          <p:cNvSpPr/>
          <p:nvPr/>
        </p:nvSpPr>
        <p:spPr>
          <a:xfrm>
            <a:off x="0" y="-14400"/>
            <a:ext cx="9144000" cy="667500"/>
          </a:xfrm>
          <a:prstGeom prst="rect">
            <a:avLst/>
          </a:prstGeom>
          <a:solidFill>
            <a:srgbClr val="0F21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g292800e11e8_0_4"/>
          <p:cNvSpPr txBox="1"/>
          <p:nvPr/>
        </p:nvSpPr>
        <p:spPr>
          <a:xfrm>
            <a:off x="150825" y="-7200"/>
            <a:ext cx="58026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Yaml Guy</a:t>
            </a:r>
            <a:endParaRPr b="1" i="0" sz="2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Google Shape;63;g292800e11e8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950" y="1385875"/>
            <a:ext cx="3017025" cy="30170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g292800e11e8_0_4"/>
          <p:cNvSpPr txBox="1"/>
          <p:nvPr>
            <p:ph idx="4294967295" type="ctrTitle"/>
          </p:nvPr>
        </p:nvSpPr>
        <p:spPr>
          <a:xfrm>
            <a:off x="3549900" y="1439500"/>
            <a:ext cx="5760300" cy="19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700">
                <a:solidFill>
                  <a:srgbClr val="0E101A"/>
                </a:solidFill>
                <a:latin typeface="Proxima Nova"/>
                <a:ea typeface="Proxima Nova"/>
                <a:cs typeface="Proxima Nova"/>
                <a:sym typeface="Proxima Nova"/>
              </a:rPr>
              <a:t>👋</a:t>
            </a:r>
            <a:endParaRPr sz="2700">
              <a:solidFill>
                <a:srgbClr val="0E101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0E101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Ettore Ciarcia 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Kubernetes &amp; Cloud Engineer @ SIGHUP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4ff7b29d0b_0_152"/>
          <p:cNvSpPr txBox="1"/>
          <p:nvPr/>
        </p:nvSpPr>
        <p:spPr>
          <a:xfrm>
            <a:off x="506500" y="0"/>
            <a:ext cx="5802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" name="Google Shape;70;g24ff7b29d0b_0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3200" y="284101"/>
            <a:ext cx="1759724" cy="2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24ff7b29d0b_0_152"/>
          <p:cNvSpPr/>
          <p:nvPr/>
        </p:nvSpPr>
        <p:spPr>
          <a:xfrm>
            <a:off x="0" y="-14400"/>
            <a:ext cx="9144000" cy="667500"/>
          </a:xfrm>
          <a:prstGeom prst="rect">
            <a:avLst/>
          </a:prstGeom>
          <a:solidFill>
            <a:srgbClr val="0F21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24ff7b29d0b_0_152"/>
          <p:cNvSpPr txBox="1"/>
          <p:nvPr/>
        </p:nvSpPr>
        <p:spPr>
          <a:xfrm>
            <a:off x="109475" y="780300"/>
            <a:ext cx="7489800" cy="40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Come siamo arrivati a Kubernetes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Componenti di un cluster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Oggetti Kubernetes utilizzati nella demo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Reconciliation loops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Demo con Kubeinvaders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Q&amp;A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g24ff7b29d0b_0_152"/>
          <p:cNvSpPr txBox="1"/>
          <p:nvPr/>
        </p:nvSpPr>
        <p:spPr>
          <a:xfrm>
            <a:off x="150825" y="-7200"/>
            <a:ext cx="58026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Indice</a:t>
            </a:r>
            <a:endParaRPr b="1" i="0" sz="2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92800e11e8_0_15"/>
          <p:cNvSpPr txBox="1"/>
          <p:nvPr/>
        </p:nvSpPr>
        <p:spPr>
          <a:xfrm>
            <a:off x="506500" y="0"/>
            <a:ext cx="5802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g292800e11e8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3200" y="284101"/>
            <a:ext cx="1759724" cy="2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292800e11e8_0_15"/>
          <p:cNvSpPr/>
          <p:nvPr/>
        </p:nvSpPr>
        <p:spPr>
          <a:xfrm>
            <a:off x="0" y="-14400"/>
            <a:ext cx="9144000" cy="667500"/>
          </a:xfrm>
          <a:prstGeom prst="rect">
            <a:avLst/>
          </a:prstGeom>
          <a:solidFill>
            <a:srgbClr val="0F21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g292800e11e8_0_15"/>
          <p:cNvSpPr txBox="1"/>
          <p:nvPr/>
        </p:nvSpPr>
        <p:spPr>
          <a:xfrm>
            <a:off x="150825" y="-7200"/>
            <a:ext cx="58026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Miciogatto Fifì: typo generator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" name="Google Shape;82;g292800e11e8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75" y="780300"/>
            <a:ext cx="3043800" cy="40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292800e11e8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25775" y="780300"/>
            <a:ext cx="3043800" cy="40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292800e11e8_0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1975" y="780300"/>
            <a:ext cx="3043800" cy="40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ff7b29d0b_0_17"/>
          <p:cNvSpPr txBox="1"/>
          <p:nvPr/>
        </p:nvSpPr>
        <p:spPr>
          <a:xfrm>
            <a:off x="506500" y="0"/>
            <a:ext cx="5802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" name="Google Shape;90;g24ff7b29d0b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3200" y="284101"/>
            <a:ext cx="1759724" cy="2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24ff7b29d0b_0_17"/>
          <p:cNvSpPr/>
          <p:nvPr/>
        </p:nvSpPr>
        <p:spPr>
          <a:xfrm>
            <a:off x="0" y="-14400"/>
            <a:ext cx="9144000" cy="667500"/>
          </a:xfrm>
          <a:prstGeom prst="rect">
            <a:avLst/>
          </a:prstGeom>
          <a:solidFill>
            <a:srgbClr val="0F21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24ff7b29d0b_0_17"/>
          <p:cNvSpPr txBox="1"/>
          <p:nvPr/>
        </p:nvSpPr>
        <p:spPr>
          <a:xfrm>
            <a:off x="259900" y="0"/>
            <a:ext cx="60492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Memini!</a:t>
            </a:r>
            <a:endParaRPr b="1" i="0" sz="2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" name="Google Shape;93;g24ff7b29d0b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0200" y="1558671"/>
            <a:ext cx="5802600" cy="322755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24ff7b29d0b_0_17"/>
          <p:cNvSpPr txBox="1"/>
          <p:nvPr/>
        </p:nvSpPr>
        <p:spPr>
          <a:xfrm>
            <a:off x="334100" y="819775"/>
            <a:ext cx="795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Quando non hai idea di cosa sia Linux, non hai conoscenze di networking, non hai mai usato un container e ti tuffi in Kubernetes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ff7b29d0b_0_29"/>
          <p:cNvSpPr txBox="1"/>
          <p:nvPr/>
        </p:nvSpPr>
        <p:spPr>
          <a:xfrm>
            <a:off x="506500" y="0"/>
            <a:ext cx="5802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" name="Google Shape;100;g24ff7b29d0b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3200" y="284101"/>
            <a:ext cx="1759724" cy="2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24ff7b29d0b_0_29"/>
          <p:cNvSpPr/>
          <p:nvPr/>
        </p:nvSpPr>
        <p:spPr>
          <a:xfrm>
            <a:off x="0" y="-14400"/>
            <a:ext cx="9144000" cy="667500"/>
          </a:xfrm>
          <a:prstGeom prst="rect">
            <a:avLst/>
          </a:prstGeom>
          <a:solidFill>
            <a:srgbClr val="0F21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24ff7b29d0b_0_29"/>
          <p:cNvSpPr txBox="1"/>
          <p:nvPr/>
        </p:nvSpPr>
        <p:spPr>
          <a:xfrm>
            <a:off x="150825" y="-7200"/>
            <a:ext cx="58026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Come siamo arrivati a Kubernetes?</a:t>
            </a:r>
            <a:endParaRPr b="1" i="0" sz="2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" name="Google Shape;103;g24ff7b29d0b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900" y="1235275"/>
            <a:ext cx="2166400" cy="2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4ff7b29d0b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3425" y="1401950"/>
            <a:ext cx="1927275" cy="20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24ff7b29d0b_0_29"/>
          <p:cNvSpPr txBox="1"/>
          <p:nvPr/>
        </p:nvSpPr>
        <p:spPr>
          <a:xfrm>
            <a:off x="105325" y="3454725"/>
            <a:ext cx="41766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Difficile da scalare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Difficile da aggiornare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Singola grande applicazione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06" name="Google Shape;106;g24ff7b29d0b_0_29"/>
          <p:cNvSpPr txBox="1"/>
          <p:nvPr/>
        </p:nvSpPr>
        <p:spPr>
          <a:xfrm>
            <a:off x="4706325" y="3454725"/>
            <a:ext cx="41766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Semplici da scalare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Complessità operativa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Isolamento e resilienza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ff7b29d0b_0_58"/>
          <p:cNvSpPr txBox="1"/>
          <p:nvPr/>
        </p:nvSpPr>
        <p:spPr>
          <a:xfrm>
            <a:off x="506500" y="0"/>
            <a:ext cx="5802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" name="Google Shape;112;g24ff7b29d0b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3200" y="284101"/>
            <a:ext cx="1759724" cy="2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24ff7b29d0b_0_58"/>
          <p:cNvSpPr/>
          <p:nvPr/>
        </p:nvSpPr>
        <p:spPr>
          <a:xfrm>
            <a:off x="0" y="-14400"/>
            <a:ext cx="9144000" cy="667500"/>
          </a:xfrm>
          <a:prstGeom prst="rect">
            <a:avLst/>
          </a:prstGeom>
          <a:solidFill>
            <a:srgbClr val="0F21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24ff7b29d0b_0_58"/>
          <p:cNvSpPr txBox="1"/>
          <p:nvPr/>
        </p:nvSpPr>
        <p:spPr>
          <a:xfrm>
            <a:off x="150825" y="-7200"/>
            <a:ext cx="58026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Cosa sono i container?</a:t>
            </a:r>
            <a:endParaRPr b="1" i="0" sz="25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g24ff7b29d0b_0_58"/>
          <p:cNvSpPr txBox="1"/>
          <p:nvPr/>
        </p:nvSpPr>
        <p:spPr>
          <a:xfrm>
            <a:off x="309000" y="952225"/>
            <a:ext cx="4818000" cy="1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Sono astrazioni che ci permettono di isolare e rendere portabili le nostre applicazioni. Le tecnologie di containerizzazione si basano su due feature del Kernel Linux: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roxima Nova"/>
              <a:buChar char="-"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Control Groups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roxima Nova"/>
              <a:buChar char="-"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Namespace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6" name="Google Shape;116;g24ff7b29d0b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3375" y="1223388"/>
            <a:ext cx="3346424" cy="275108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4ff7b29d0b_0_58"/>
          <p:cNvSpPr txBox="1"/>
          <p:nvPr/>
        </p:nvSpPr>
        <p:spPr>
          <a:xfrm>
            <a:off x="49975" y="4478425"/>
            <a:ext cx="692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Gabriele Santomaggio- Containers da zero! Una panoramica di cgroups e namespace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(2022)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Giulio De Donato - Isoliamo un processo senza container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(2016)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ff7b29d0b_0_38"/>
          <p:cNvSpPr txBox="1"/>
          <p:nvPr/>
        </p:nvSpPr>
        <p:spPr>
          <a:xfrm>
            <a:off x="506500" y="0"/>
            <a:ext cx="5802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g24ff7b29d0b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3200" y="284101"/>
            <a:ext cx="1759724" cy="2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4ff7b29d0b_0_38"/>
          <p:cNvSpPr/>
          <p:nvPr/>
        </p:nvSpPr>
        <p:spPr>
          <a:xfrm>
            <a:off x="0" y="-14400"/>
            <a:ext cx="9144000" cy="667500"/>
          </a:xfrm>
          <a:prstGeom prst="rect">
            <a:avLst/>
          </a:prstGeom>
          <a:solidFill>
            <a:srgbClr val="0F21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24ff7b29d0b_0_38"/>
          <p:cNvSpPr txBox="1"/>
          <p:nvPr/>
        </p:nvSpPr>
        <p:spPr>
          <a:xfrm>
            <a:off x="150825" y="-7200"/>
            <a:ext cx="58026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Cos’è Kubernetes?</a:t>
            </a:r>
            <a:endParaRPr b="1" i="0" sz="25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g24ff7b29d0b_0_38"/>
          <p:cNvSpPr txBox="1"/>
          <p:nvPr/>
        </p:nvSpPr>
        <p:spPr>
          <a:xfrm>
            <a:off x="271000" y="1450450"/>
            <a:ext cx="80784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 è un sistema open-source per </a:t>
            </a:r>
            <a:r>
              <a:rPr b="1"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l'orchestrazione e la gestione di container</a:t>
            </a: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Fornisce una piattaforma automatizzata per distribuire, gestire e monitorare applicazioni containerizzate, facilitando la scalabilità, la disponibilità e la gestione delle applicazioni in un ambiente cloud o on-premises.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7" name="Google Shape;127;g24ff7b29d0b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800" y="780300"/>
            <a:ext cx="7958401" cy="3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4ff7b29d0b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6250" y="2654948"/>
            <a:ext cx="6679825" cy="17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4ff7b29d0b_0_38"/>
          <p:cNvSpPr txBox="1"/>
          <p:nvPr/>
        </p:nvSpPr>
        <p:spPr>
          <a:xfrm>
            <a:off x="31050" y="4743300"/>
            <a:ext cx="48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CNCF Annual Survey 2022</a:t>
            </a:r>
            <a:endParaRPr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dfa43c0e9_0_13"/>
          <p:cNvSpPr txBox="1"/>
          <p:nvPr/>
        </p:nvSpPr>
        <p:spPr>
          <a:xfrm>
            <a:off x="506500" y="0"/>
            <a:ext cx="5802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" name="Google Shape;135;g28dfa43c0e9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3200" y="284101"/>
            <a:ext cx="1759724" cy="2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8dfa43c0e9_0_13"/>
          <p:cNvSpPr/>
          <p:nvPr/>
        </p:nvSpPr>
        <p:spPr>
          <a:xfrm>
            <a:off x="0" y="-14400"/>
            <a:ext cx="9144000" cy="667500"/>
          </a:xfrm>
          <a:prstGeom prst="rect">
            <a:avLst/>
          </a:prstGeom>
          <a:solidFill>
            <a:srgbClr val="0F21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28dfa43c0e9_0_13"/>
          <p:cNvSpPr txBox="1"/>
          <p:nvPr/>
        </p:nvSpPr>
        <p:spPr>
          <a:xfrm>
            <a:off x="83950" y="-7200"/>
            <a:ext cx="58026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5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Kubernetes Components overview</a:t>
            </a:r>
            <a:endParaRPr b="1" i="0" sz="2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g28dfa43c0e9_0_13"/>
          <p:cNvSpPr txBox="1"/>
          <p:nvPr/>
        </p:nvSpPr>
        <p:spPr>
          <a:xfrm>
            <a:off x="31050" y="4743300"/>
            <a:ext cx="48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https://kubernetes.io/docs/concepts/overview/components/</a:t>
            </a:r>
            <a:r>
              <a:rPr b="0" i="0" lang="en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9" name="Google Shape;139;g28dfa43c0e9_0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6675" y="932700"/>
            <a:ext cx="8010656" cy="36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